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13"/>
  </p:notesMasterIdLst>
  <p:handoutMasterIdLst>
    <p:handoutMasterId r:id="rId14"/>
  </p:handoutMasterIdLst>
  <p:sldIdLst>
    <p:sldId id="267" r:id="rId3"/>
    <p:sldId id="263" r:id="rId4"/>
    <p:sldId id="264" r:id="rId5"/>
    <p:sldId id="265" r:id="rId6"/>
    <p:sldId id="266" r:id="rId7"/>
    <p:sldId id="256" r:id="rId8"/>
    <p:sldId id="257" r:id="rId9"/>
    <p:sldId id="258" r:id="rId10"/>
    <p:sldId id="259" r:id="rId11"/>
    <p:sldId id="26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FFD62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944" autoAdjust="0"/>
  </p:normalViewPr>
  <p:slideViewPr>
    <p:cSldViewPr snapToGrid="0" snapToObjects="1">
      <p:cViewPr varScale="1">
        <p:scale>
          <a:sx n="33" d="100"/>
          <a:sy n="33" d="100"/>
        </p:scale>
        <p:origin x="-218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4F9781-57E7-AD44-8452-4404F6D2966D}" type="datetimeFigureOut">
              <a:rPr lang="en-US" smtClean="0"/>
              <a:t>7/25/18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472FE2-6660-2948-B2E2-FD2F4F255F9F}" type="slidenum">
              <a:rPr lang="en-US" smtClean="0"/>
              <a:t>‹#›</a:t>
            </a:fld>
            <a:endParaRPr lang="en-US"/>
          </a:p>
        </p:txBody>
      </p:sp>
    </p:spTree>
    <p:extLst>
      <p:ext uri="{BB962C8B-B14F-4D97-AF65-F5344CB8AC3E}">
        <p14:creationId xmlns:p14="http://schemas.microsoft.com/office/powerpoint/2010/main" val="807951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ED8437-A308-2649-BBAA-E919F59FB57C}" type="datetimeFigureOut">
              <a:rPr lang="en-US" smtClean="0"/>
              <a:t>7/25/18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F15C23-B883-AD46-A578-BD3DABE645DF}" type="slidenum">
              <a:rPr lang="en-US" smtClean="0"/>
              <a:t>‹#›</a:t>
            </a:fld>
            <a:endParaRPr lang="en-US"/>
          </a:p>
        </p:txBody>
      </p:sp>
    </p:spTree>
    <p:extLst>
      <p:ext uri="{BB962C8B-B14F-4D97-AF65-F5344CB8AC3E}">
        <p14:creationId xmlns:p14="http://schemas.microsoft.com/office/powerpoint/2010/main" val="42943260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r>
              <a:rPr lang="en-US" sz="1200" kern="1200" dirty="0" smtClean="0">
                <a:solidFill>
                  <a:schemeClr val="tx1"/>
                </a:solidFill>
                <a:effectLst/>
                <a:latin typeface="+mn-lt"/>
                <a:ea typeface="+mn-ea"/>
                <a:cs typeface="+mn-cs"/>
              </a:rPr>
              <a:t>See how many people we can baptize. </a:t>
            </a:r>
          </a:p>
          <a:p>
            <a:pPr lvl="4"/>
            <a:r>
              <a:rPr lang="en-US" sz="1200" kern="1200" dirty="0" smtClean="0">
                <a:solidFill>
                  <a:schemeClr val="tx1"/>
                </a:solidFill>
                <a:effectLst/>
                <a:latin typeface="+mn-lt"/>
                <a:ea typeface="+mn-ea"/>
                <a:cs typeface="+mn-cs"/>
              </a:rPr>
              <a:t>If this is our goal we may be very disappointed. </a:t>
            </a:r>
          </a:p>
          <a:p>
            <a:pPr lvl="5"/>
            <a:r>
              <a:rPr lang="en-US" sz="1200" kern="1200" dirty="0" smtClean="0">
                <a:solidFill>
                  <a:schemeClr val="tx1"/>
                </a:solidFill>
                <a:effectLst/>
                <a:latin typeface="+mn-lt"/>
                <a:ea typeface="+mn-ea"/>
                <a:cs typeface="+mn-cs"/>
              </a:rPr>
              <a:t>Noah only brought his family on board</a:t>
            </a:r>
          </a:p>
          <a:p>
            <a:pPr lvl="5"/>
            <a:r>
              <a:rPr lang="en-US" sz="1200" kern="1200" dirty="0" smtClean="0">
                <a:solidFill>
                  <a:schemeClr val="tx1"/>
                </a:solidFill>
                <a:effectLst/>
                <a:latin typeface="+mn-lt"/>
                <a:ea typeface="+mn-ea"/>
                <a:cs typeface="+mn-cs"/>
              </a:rPr>
              <a:t>Jeremiah seems to have only converted Baruch (the scribe).</a:t>
            </a:r>
          </a:p>
          <a:p>
            <a:pPr lvl="5"/>
            <a:r>
              <a:rPr lang="en-US" sz="1200" kern="1200" dirty="0" smtClean="0">
                <a:solidFill>
                  <a:schemeClr val="tx1"/>
                </a:solidFill>
                <a:effectLst/>
                <a:latin typeface="+mn-lt"/>
                <a:ea typeface="+mn-ea"/>
                <a:cs typeface="+mn-cs"/>
              </a:rPr>
              <a:t>Elijah felt completely alone in his ministry (1 Kings 18:22; 19:10)</a:t>
            </a:r>
          </a:p>
          <a:p>
            <a:pPr lvl="4"/>
            <a:r>
              <a:rPr lang="en-US" sz="1200" kern="1200" dirty="0" smtClean="0">
                <a:solidFill>
                  <a:schemeClr val="tx1"/>
                </a:solidFill>
                <a:effectLst/>
                <a:latin typeface="+mn-lt"/>
                <a:ea typeface="+mn-ea"/>
                <a:cs typeface="+mn-cs"/>
              </a:rPr>
              <a:t>If this is our goal we can get into very dangerous territory very quickly</a:t>
            </a:r>
          </a:p>
          <a:p>
            <a:pPr lvl="5"/>
            <a:r>
              <a:rPr lang="en-US" sz="1200" kern="1200" dirty="0" smtClean="0">
                <a:solidFill>
                  <a:schemeClr val="tx1"/>
                </a:solidFill>
                <a:effectLst/>
                <a:latin typeface="+mn-lt"/>
                <a:ea typeface="+mn-ea"/>
                <a:cs typeface="+mn-cs"/>
              </a:rPr>
              <a:t>Caught up in pride-people and self (1 Cor. 1:14- Paul says he is thankful that he didn’t baptize people so as to create pride among the people he baptized. Certainly this could be true the other way around). </a:t>
            </a:r>
          </a:p>
          <a:p>
            <a:pPr lvl="5"/>
            <a:r>
              <a:rPr lang="en-US" sz="1200" kern="1200" dirty="0" smtClean="0">
                <a:solidFill>
                  <a:schemeClr val="tx1"/>
                </a:solidFill>
                <a:effectLst/>
                <a:latin typeface="+mn-lt"/>
                <a:ea typeface="+mn-ea"/>
                <a:cs typeface="+mn-cs"/>
              </a:rPr>
              <a:t>Manipulate the gospel to gain numbers. (2 Tim. 4:1-4; </a:t>
            </a:r>
          </a:p>
          <a:p>
            <a:pPr lvl="5"/>
            <a:r>
              <a:rPr lang="en-US" sz="1200" kern="1200" dirty="0" smtClean="0">
                <a:solidFill>
                  <a:schemeClr val="tx1"/>
                </a:solidFill>
                <a:effectLst/>
                <a:latin typeface="+mn-lt"/>
                <a:ea typeface="+mn-ea"/>
                <a:cs typeface="+mn-cs"/>
              </a:rPr>
              <a:t>Stop at baptism and leave people in fragile positions.  (remember the goal is discipleship)</a:t>
            </a:r>
          </a:p>
          <a:p>
            <a:endParaRPr lang="en-US" dirty="0"/>
          </a:p>
        </p:txBody>
      </p:sp>
      <p:sp>
        <p:nvSpPr>
          <p:cNvPr id="4" name="Slide Number Placeholder 3"/>
          <p:cNvSpPr>
            <a:spLocks noGrp="1"/>
          </p:cNvSpPr>
          <p:nvPr>
            <p:ph type="sldNum" sz="quarter" idx="10"/>
          </p:nvPr>
        </p:nvSpPr>
        <p:spPr/>
        <p:txBody>
          <a:bodyPr/>
          <a:lstStyle/>
          <a:p>
            <a:fld id="{B2F15C23-B883-AD46-A578-BD3DABE645DF}" type="slidenum">
              <a:rPr lang="en-US" smtClean="0"/>
              <a:t>3</a:t>
            </a:fld>
            <a:endParaRPr lang="en-US"/>
          </a:p>
        </p:txBody>
      </p:sp>
    </p:spTree>
    <p:extLst>
      <p:ext uri="{BB962C8B-B14F-4D97-AF65-F5344CB8AC3E}">
        <p14:creationId xmlns:p14="http://schemas.microsoft.com/office/powerpoint/2010/main" val="3941068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F15C23-B883-AD46-A578-BD3DABE645DF}" type="slidenum">
              <a:rPr lang="en-US" smtClean="0"/>
              <a:t>4</a:t>
            </a:fld>
            <a:endParaRPr lang="en-US"/>
          </a:p>
        </p:txBody>
      </p:sp>
    </p:spTree>
    <p:extLst>
      <p:ext uri="{BB962C8B-B14F-4D97-AF65-F5344CB8AC3E}">
        <p14:creationId xmlns:p14="http://schemas.microsoft.com/office/powerpoint/2010/main" val="3941068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r>
              <a:rPr lang="en-US" baseline="0" dirty="0" smtClean="0"/>
              <a:t>What we find in scripture is that there are a variety of ways to offer the gospel message. </a:t>
            </a:r>
          </a:p>
          <a:p>
            <a:endParaRPr lang="en-US" baseline="0" dirty="0" smtClean="0"/>
          </a:p>
          <a:p>
            <a:r>
              <a:rPr lang="en-US" baseline="0" dirty="0" smtClean="0"/>
              <a:t>Paul in Athens doesn’t quote OT scripture like Peter does in fact he will summarize the message and relate to them quoting their own poets. </a:t>
            </a:r>
          </a:p>
          <a:p>
            <a:r>
              <a:rPr lang="en-US" baseline="0" dirty="0" smtClean="0"/>
              <a:t>That seems to be the whole point of having multiple gospel accounts. </a:t>
            </a:r>
          </a:p>
          <a:p>
            <a:endParaRPr lang="en-US" baseline="0" dirty="0" smtClean="0"/>
          </a:p>
          <a:p>
            <a:endParaRPr lang="en-US" dirty="0" smtClean="0"/>
          </a:p>
          <a:p>
            <a:r>
              <a:rPr lang="en-US" dirty="0" smtClean="0"/>
              <a:t>That’s why we have four gospel- four different messages of Jesus</a:t>
            </a:r>
          </a:p>
          <a:p>
            <a:endParaRPr lang="en-US" dirty="0" smtClean="0"/>
          </a:p>
          <a:p>
            <a:r>
              <a:rPr lang="en-US" dirty="0" smtClean="0"/>
              <a:t>Because there</a:t>
            </a:r>
            <a:r>
              <a:rPr lang="en-US" baseline="0" dirty="0" smtClean="0"/>
              <a:t> are four different audience. </a:t>
            </a:r>
          </a:p>
          <a:p>
            <a:endParaRPr lang="en-US" baseline="0" dirty="0" smtClean="0"/>
          </a:p>
          <a:p>
            <a:r>
              <a:rPr lang="en-US" baseline="0" dirty="0" smtClean="0"/>
              <a:t>That’s why you have different stories included and told in different ways and even the same stories told and arranged differently. There are different purposes for different intended audiences. </a:t>
            </a:r>
          </a:p>
          <a:p>
            <a:endParaRPr lang="en-US" baseline="0" dirty="0" smtClean="0"/>
          </a:p>
          <a:p>
            <a:endParaRPr lang="en-US" baseline="0" dirty="0" smtClean="0"/>
          </a:p>
          <a:p>
            <a:r>
              <a:rPr lang="en-US" baseline="0" dirty="0" smtClean="0"/>
              <a:t>Before doing all the talking do some listening and observing. (I would hate to go on and on looking at all this OT prophecy that Jesus fulfills to hear someone tell me, well that’s great but I don’t know if I believe that the Bible is from God yet. How can I know that that was all preserved accurately). </a:t>
            </a:r>
          </a:p>
          <a:p>
            <a:endParaRPr lang="en-US" baseline="0" dirty="0" smtClean="0"/>
          </a:p>
          <a:p>
            <a:r>
              <a:rPr lang="en-US" baseline="0" dirty="0" smtClean="0"/>
              <a:t>Some of that will depend on me asking some questions and listening so that I might approach an individual with some tact and offer the most time necessary message possible. </a:t>
            </a:r>
          </a:p>
          <a:p>
            <a:endParaRPr lang="en-US" baseline="0" dirty="0" smtClean="0"/>
          </a:p>
          <a:p>
            <a:r>
              <a:rPr lang="en-US" baseline="0" dirty="0" smtClean="0"/>
              <a:t>Be quick to hear slow to speak… (James 1:19)</a:t>
            </a:r>
          </a:p>
        </p:txBody>
      </p:sp>
      <p:sp>
        <p:nvSpPr>
          <p:cNvPr id="4" name="Slide Number Placeholder 3"/>
          <p:cNvSpPr>
            <a:spLocks noGrp="1"/>
          </p:cNvSpPr>
          <p:nvPr>
            <p:ph type="sldNum" sz="quarter" idx="10"/>
          </p:nvPr>
        </p:nvSpPr>
        <p:spPr/>
        <p:txBody>
          <a:bodyPr/>
          <a:lstStyle/>
          <a:p>
            <a:fld id="{B2F15C23-B883-AD46-A578-BD3DABE645DF}" type="slidenum">
              <a:rPr lang="en-US" smtClean="0"/>
              <a:t>5</a:t>
            </a:fld>
            <a:endParaRPr lang="en-US"/>
          </a:p>
        </p:txBody>
      </p:sp>
    </p:spTree>
    <p:extLst>
      <p:ext uri="{BB962C8B-B14F-4D97-AF65-F5344CB8AC3E}">
        <p14:creationId xmlns:p14="http://schemas.microsoft.com/office/powerpoint/2010/main" val="373122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One of the things I hear quite a bit in regard to personal evangelism is “I don’t know where to start…”</a:t>
            </a:r>
          </a:p>
          <a:p>
            <a:endParaRPr lang="en-US" baseline="0" dirty="0" smtClean="0"/>
          </a:p>
          <a:p>
            <a:r>
              <a:rPr lang="en-US" baseline="0" dirty="0" smtClean="0"/>
              <a:t>No doubt when you talk to people about God and have the opportunity to have a Bible study, people will come from different backgrounds and different places in life. It is so important to know the situation of the individual you are studying with to be able to bring them to Christ. Often it is important to ask questions to know where they come from to be able to determine what starting point and what studies would be most appropriate. </a:t>
            </a:r>
          </a:p>
          <a:p>
            <a:endParaRPr lang="en-US" baseline="0" dirty="0" smtClean="0"/>
          </a:p>
          <a:p>
            <a:r>
              <a:rPr lang="en-US" baseline="0" dirty="0" smtClean="0"/>
              <a:t>There may very well be a difference of approach when teaching someone who is rooted and devoted to religion that incorporates false doctrine and teaching someone who has little knowledge of the Bible and has never stepped foot in a church building. </a:t>
            </a:r>
          </a:p>
          <a:p>
            <a:endParaRPr lang="en-US" baseline="0" dirty="0" smtClean="0"/>
          </a:p>
          <a:p>
            <a:r>
              <a:rPr lang="en-US" baseline="0" dirty="0" smtClean="0"/>
              <a:t>But regardless of the background this is a study that I often use in a first meeting and in an initial opportunity. </a:t>
            </a:r>
          </a:p>
          <a:p>
            <a:endParaRPr lang="en-US" baseline="0" dirty="0" smtClean="0"/>
          </a:p>
          <a:p>
            <a:r>
              <a:rPr lang="en-US" baseline="0" dirty="0" smtClean="0"/>
              <a:t>As I began, this may be a good reminder for us but more so my intention in offering this study this evening is to provide you with a study that you can offer very easily. It is a study that probably don’t even need any notes to be able to provide, other than a few simple notes you can take in your bible if you so choose to do so. </a:t>
            </a:r>
          </a:p>
          <a:p>
            <a:endParaRPr lang="en-US" baseline="0" dirty="0" smtClean="0"/>
          </a:p>
          <a:p>
            <a:r>
              <a:rPr lang="en-US" baseline="0" dirty="0" smtClean="0"/>
              <a:t>I call this study 3 warnings. And it comes from the sermon on the mount. </a:t>
            </a:r>
          </a:p>
          <a:p>
            <a:endParaRPr lang="en-US" baseline="0" dirty="0" smtClean="0"/>
          </a:p>
          <a:p>
            <a:r>
              <a:rPr lang="en-US" baseline="0" dirty="0" smtClean="0"/>
              <a:t>So to be clear: My intentions this evening are to offer 3 warning given by Christ at the end of the sermon on the mount that you might be equipped to offer someone who may be interested in God and Bible study.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2F15C23-B883-AD46-A578-BD3DABE645DF}" type="slidenum">
              <a:rPr lang="en-US" smtClean="0"/>
              <a:t>6</a:t>
            </a:fld>
            <a:endParaRPr lang="en-US"/>
          </a:p>
        </p:txBody>
      </p:sp>
    </p:spTree>
    <p:extLst>
      <p:ext uri="{BB962C8B-B14F-4D97-AF65-F5344CB8AC3E}">
        <p14:creationId xmlns:p14="http://schemas.microsoft.com/office/powerpoint/2010/main" val="1429946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will talk about what it means to be able to follow him, different qualities and Characteristics</a:t>
            </a:r>
            <a:r>
              <a:rPr lang="en-US" baseline="0" dirty="0" smtClean="0"/>
              <a:t> of people who would be able to serve him and enjoy the blessings of serving him (Beatitudes).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2F15C23-B883-AD46-A578-BD3DABE645DF}" type="slidenum">
              <a:rPr lang="en-US" smtClean="0"/>
              <a:t>7</a:t>
            </a:fld>
            <a:endParaRPr lang="en-US"/>
          </a:p>
        </p:txBody>
      </p:sp>
    </p:spTree>
    <p:extLst>
      <p:ext uri="{BB962C8B-B14F-4D97-AF65-F5344CB8AC3E}">
        <p14:creationId xmlns:p14="http://schemas.microsoft.com/office/powerpoint/2010/main" val="3053098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like to think</a:t>
            </a:r>
            <a:r>
              <a:rPr lang="en-US" baseline="0" dirty="0" smtClean="0"/>
              <a:t> that there are a bunch of different options. We live in world of variety--- we love to have options. We don’t like yes or no answers, we like to be able to clarify. That is fine when it comes to different ice cream flavors</a:t>
            </a:r>
          </a:p>
          <a:p>
            <a:endParaRPr lang="en-US" dirty="0" smtClean="0"/>
          </a:p>
          <a:p>
            <a:endParaRPr lang="en-US" dirty="0" smtClean="0"/>
          </a:p>
          <a:p>
            <a:r>
              <a:rPr lang="en-US" dirty="0" smtClean="0"/>
              <a:t>This narrow</a:t>
            </a:r>
            <a:r>
              <a:rPr lang="en-US" baseline="0" dirty="0" smtClean="0"/>
              <a:t> road is the lonely road and it </a:t>
            </a:r>
            <a:r>
              <a:rPr lang="en-US" baseline="0" smtClean="0"/>
              <a:t>is difficult. </a:t>
            </a:r>
            <a:endParaRPr lang="en-US" dirty="0" smtClean="0"/>
          </a:p>
          <a:p>
            <a:r>
              <a:rPr lang="en-US" dirty="0" smtClean="0"/>
              <a:t>Jesus doesn’t sugar</a:t>
            </a:r>
            <a:r>
              <a:rPr lang="en-US" baseline="0" dirty="0" smtClean="0"/>
              <a:t> coat it, never does– it might cost us- in this way he allows us to count the cost up front. </a:t>
            </a:r>
          </a:p>
          <a:p>
            <a:r>
              <a:rPr lang="en-US" baseline="0" dirty="0" smtClean="0"/>
              <a:t>You want to be my disciple there isn’t anyway to lay your head- it might bring a sword to your family. It might mean you have to sacrifice relationships, or habits or even addictions you might have to break some of those– but it leads to life- it is worth it. </a:t>
            </a:r>
          </a:p>
          <a:p>
            <a:endParaRPr lang="en-US" baseline="0" dirty="0" smtClean="0"/>
          </a:p>
          <a:p>
            <a:r>
              <a:rPr lang="en-US" baseline="0" dirty="0" smtClean="0"/>
              <a:t>I can get through most anything when I know what to expect and know that it will be worth it, that there is a good outcome that will take place. </a:t>
            </a:r>
          </a:p>
          <a:p>
            <a:endParaRPr lang="en-US" baseline="0" dirty="0" smtClean="0"/>
          </a:p>
          <a:p>
            <a:r>
              <a:rPr lang="en-US" baseline="0" dirty="0" smtClean="0"/>
              <a:t>I think that is how most people get through seeing the dentist--Dentist. </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2F15C23-B883-AD46-A578-BD3DABE645DF}" type="slidenum">
              <a:rPr lang="en-US" smtClean="0"/>
              <a:t>8</a:t>
            </a:fld>
            <a:endParaRPr lang="en-US"/>
          </a:p>
        </p:txBody>
      </p:sp>
    </p:spTree>
    <p:extLst>
      <p:ext uri="{BB962C8B-B14F-4D97-AF65-F5344CB8AC3E}">
        <p14:creationId xmlns:p14="http://schemas.microsoft.com/office/powerpoint/2010/main" val="995744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will</a:t>
            </a:r>
            <a:r>
              <a:rPr lang="en-US" baseline="0" dirty="0" smtClean="0"/>
              <a:t> look attractive, they will be seemingly nice people. </a:t>
            </a:r>
          </a:p>
          <a:p>
            <a:r>
              <a:rPr lang="en-US" baseline="0" dirty="0" smtClean="0"/>
              <a:t>But they will be wolves, wolves that devour and destroy– and cause men to go to that broad way of destruction. </a:t>
            </a:r>
          </a:p>
          <a:p>
            <a:endParaRPr lang="en-US" baseline="0" dirty="0" smtClean="0"/>
          </a:p>
          <a:p>
            <a:endParaRPr lang="en-US" baseline="0" dirty="0" smtClean="0"/>
          </a:p>
          <a:p>
            <a:r>
              <a:rPr lang="en-US" baseline="0" dirty="0" smtClean="0"/>
              <a:t>It will be really hard to realize that they are wolves because they will not advertise that they are wolves. They will not come up and say that I’m just trying to trick people into giving me money and I’m actually trying to lead people to hell. They will not say that. </a:t>
            </a:r>
          </a:p>
          <a:p>
            <a:endParaRPr lang="en-US" dirty="0" smtClean="0"/>
          </a:p>
          <a:p>
            <a:r>
              <a:rPr lang="en-US" baseline="0" dirty="0" smtClean="0"/>
              <a:t>But how do we know who people are? By their fruits. I can look at a tree all day talk about how a tree is an orange tree. And I can tell you it is just a great orange tree, it’s </a:t>
            </a:r>
            <a:r>
              <a:rPr lang="en-US" baseline="0" dirty="0" err="1" smtClean="0"/>
              <a:t>gonna</a:t>
            </a:r>
            <a:r>
              <a:rPr lang="en-US" baseline="0" dirty="0" smtClean="0"/>
              <a:t> give forth these great oranges and we are </a:t>
            </a:r>
            <a:r>
              <a:rPr lang="en-US" baseline="0" dirty="0" err="1" smtClean="0"/>
              <a:t>gonna</a:t>
            </a:r>
            <a:r>
              <a:rPr lang="en-US" baseline="0" dirty="0" smtClean="0"/>
              <a:t> make some wonderful orange juice. I can talk about that and wish that all day. But when I look outside and see that the tree is producing apples. Then what conclusion can I come to?</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We must judge people by their fruits! Despite what people say, we must judge people. Judging people is good and important it just has to be done with the right heart and by the right standard.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We need to judge two things: what they do but also what they say (teach).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Some will be very kind, generous people who will give you the shirts off their back but they believe and teach a book that is not from God. They teach from books composed by men.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For example some of the kindest people I know who have some of the nicest families and strongest marriages believe in a book that was composed by a man in the 1800’s named joseph smith. And they teach things contrary to scripture about heaven and hell. And while they are super nice these fruits of their teachings and beliefs must be taken into consideration.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Another example: some of the most devote people, who would give their lives for their belief in God base their belief in God on a prophet named </a:t>
            </a:r>
            <a:r>
              <a:rPr lang="en-US" baseline="0" dirty="0" err="1" smtClean="0"/>
              <a:t>muhammad</a:t>
            </a:r>
            <a:r>
              <a:rPr lang="en-US" baseline="0" dirty="0" smtClean="0"/>
              <a:t> who composed a book that says that it is ok to kill people who would turn from their religion and lie to people who are not part of their religion.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Everything needs to be considered all fruits need to be tested and we need to test based on God’s word.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2F15C23-B883-AD46-A578-BD3DABE645DF}" type="slidenum">
              <a:rPr lang="en-US" smtClean="0"/>
              <a:t>9</a:t>
            </a:fld>
            <a:endParaRPr lang="en-US"/>
          </a:p>
        </p:txBody>
      </p:sp>
    </p:spTree>
    <p:extLst>
      <p:ext uri="{BB962C8B-B14F-4D97-AF65-F5344CB8AC3E}">
        <p14:creationId xmlns:p14="http://schemas.microsoft.com/office/powerpoint/2010/main" val="3717377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don’t want to be someone on that day who is thinking they are going to heaven and find out otherwise. I don’t want that to happen to anybody. </a:t>
            </a:r>
          </a:p>
          <a:p>
            <a:endParaRPr lang="en-US" baseline="0" dirty="0" smtClean="0"/>
          </a:p>
          <a:p>
            <a:r>
              <a:rPr lang="en-US" baseline="0" dirty="0" smtClean="0"/>
              <a:t>This is helpful to be able to talk about the steps to salvation. This individual appears to think that he is saved because of a few different things he had done in the past. Sometimes that is the kind of claim made today. Lord Lord, did I not pray the sinners prayer? Lord Lord did I not get sprinkled as a baby? Lord Lord did I not do some good deeds here and there?</a:t>
            </a:r>
          </a:p>
          <a:p>
            <a:endParaRPr lang="en-US" baseline="0" dirty="0" smtClean="0"/>
          </a:p>
          <a:p>
            <a:r>
              <a:rPr lang="en-US" baseline="0" dirty="0" smtClean="0"/>
              <a:t>They have been led to believe in false-hopes as to what saves them. They have been fooled into thinking that they are in a right relationship with the Lord. </a:t>
            </a:r>
          </a:p>
          <a:p>
            <a:endParaRPr lang="en-US" baseline="0" dirty="0" smtClean="0"/>
          </a:p>
          <a:p>
            <a:r>
              <a:rPr lang="en-US" baseline="0" dirty="0" smtClean="0"/>
              <a:t>The bible does tells us that we can have assurance of our salvation but we must look to God’s word so that it is not a false assurance. </a:t>
            </a:r>
          </a:p>
        </p:txBody>
      </p:sp>
      <p:sp>
        <p:nvSpPr>
          <p:cNvPr id="4" name="Slide Number Placeholder 3"/>
          <p:cNvSpPr>
            <a:spLocks noGrp="1"/>
          </p:cNvSpPr>
          <p:nvPr>
            <p:ph type="sldNum" sz="quarter" idx="10"/>
          </p:nvPr>
        </p:nvSpPr>
        <p:spPr/>
        <p:txBody>
          <a:bodyPr/>
          <a:lstStyle/>
          <a:p>
            <a:fld id="{B2F15C23-B883-AD46-A578-BD3DABE645DF}" type="slidenum">
              <a:rPr lang="en-US" smtClean="0"/>
              <a:t>10</a:t>
            </a:fld>
            <a:endParaRPr lang="en-US"/>
          </a:p>
        </p:txBody>
      </p:sp>
    </p:spTree>
    <p:extLst>
      <p:ext uri="{BB962C8B-B14F-4D97-AF65-F5344CB8AC3E}">
        <p14:creationId xmlns:p14="http://schemas.microsoft.com/office/powerpoint/2010/main" val="2620874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4BA2F6-A3BE-BA4E-824A-C41731210803}" type="datetimeFigureOut">
              <a:rPr lang="en-US" smtClean="0"/>
              <a:t>7/25/18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F6E0D-F6EA-E54B-95B3-7DB320662807}"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4BA2F6-A3BE-BA4E-824A-C41731210803}" type="datetimeFigureOut">
              <a:rPr lang="en-US" smtClean="0"/>
              <a:t>7/25/18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F6E0D-F6EA-E54B-95B3-7DB320662807}"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4BA2F6-A3BE-BA4E-824A-C41731210803}" type="datetimeFigureOut">
              <a:rPr lang="en-US" smtClean="0"/>
              <a:t>7/25/18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F6E0D-F6EA-E54B-95B3-7DB320662807}"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A81820-ED56-4E50-A7D3-2259A7C7B652}" type="datetimeFigureOut">
              <a:rPr lang="en-US" smtClean="0">
                <a:solidFill>
                  <a:prstClr val="white">
                    <a:tint val="75000"/>
                  </a:prstClr>
                </a:solidFill>
                <a:latin typeface="Calibri"/>
              </a:rPr>
              <a:pPr/>
              <a:t>7/25/18</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43D0EC41-A3A2-4F53-AC48-57B3FCBBF125}"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1520392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81820-ED56-4E50-A7D3-2259A7C7B652}" type="datetimeFigureOut">
              <a:rPr lang="en-US" smtClean="0">
                <a:solidFill>
                  <a:prstClr val="white">
                    <a:tint val="75000"/>
                  </a:prstClr>
                </a:solidFill>
                <a:latin typeface="Calibri"/>
              </a:rPr>
              <a:pPr/>
              <a:t>7/25/18</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43D0EC41-A3A2-4F53-AC48-57B3FCBBF125}"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2961364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A81820-ED56-4E50-A7D3-2259A7C7B652}" type="datetimeFigureOut">
              <a:rPr lang="en-US" smtClean="0">
                <a:solidFill>
                  <a:prstClr val="white">
                    <a:tint val="75000"/>
                  </a:prstClr>
                </a:solidFill>
                <a:latin typeface="Calibri"/>
              </a:rPr>
              <a:pPr/>
              <a:t>7/25/18</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43D0EC41-A3A2-4F53-AC48-57B3FCBBF125}"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3988725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A81820-ED56-4E50-A7D3-2259A7C7B652}" type="datetimeFigureOut">
              <a:rPr lang="en-US" smtClean="0">
                <a:solidFill>
                  <a:prstClr val="white">
                    <a:tint val="75000"/>
                  </a:prstClr>
                </a:solidFill>
                <a:latin typeface="Calibri"/>
              </a:rPr>
              <a:pPr/>
              <a:t>7/25/18</a:t>
            </a:fld>
            <a:endParaRPr lang="en-US">
              <a:solidFill>
                <a:prstClr val="white">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bri"/>
            </a:endParaRPr>
          </a:p>
        </p:txBody>
      </p:sp>
      <p:sp>
        <p:nvSpPr>
          <p:cNvPr id="7" name="Slide Number Placeholder 6"/>
          <p:cNvSpPr>
            <a:spLocks noGrp="1"/>
          </p:cNvSpPr>
          <p:nvPr>
            <p:ph type="sldNum" sz="quarter" idx="12"/>
          </p:nvPr>
        </p:nvSpPr>
        <p:spPr/>
        <p:txBody>
          <a:bodyPr/>
          <a:lstStyle/>
          <a:p>
            <a:fld id="{43D0EC41-A3A2-4F53-AC48-57B3FCBBF125}"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2791820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A81820-ED56-4E50-A7D3-2259A7C7B652}" type="datetimeFigureOut">
              <a:rPr lang="en-US" smtClean="0">
                <a:solidFill>
                  <a:prstClr val="white">
                    <a:tint val="75000"/>
                  </a:prstClr>
                </a:solidFill>
                <a:latin typeface="Calibri"/>
              </a:rPr>
              <a:pPr/>
              <a:t>7/25/18</a:t>
            </a:fld>
            <a:endParaRPr lang="en-US">
              <a:solidFill>
                <a:prstClr val="white">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white">
                  <a:tint val="75000"/>
                </a:prstClr>
              </a:solidFill>
              <a:latin typeface="Calibri"/>
            </a:endParaRPr>
          </a:p>
        </p:txBody>
      </p:sp>
      <p:sp>
        <p:nvSpPr>
          <p:cNvPr id="9" name="Slide Number Placeholder 8"/>
          <p:cNvSpPr>
            <a:spLocks noGrp="1"/>
          </p:cNvSpPr>
          <p:nvPr>
            <p:ph type="sldNum" sz="quarter" idx="12"/>
          </p:nvPr>
        </p:nvSpPr>
        <p:spPr/>
        <p:txBody>
          <a:bodyPr/>
          <a:lstStyle/>
          <a:p>
            <a:fld id="{43D0EC41-A3A2-4F53-AC48-57B3FCBBF125}"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454730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A81820-ED56-4E50-A7D3-2259A7C7B652}" type="datetimeFigureOut">
              <a:rPr lang="en-US" smtClean="0">
                <a:solidFill>
                  <a:prstClr val="white">
                    <a:tint val="75000"/>
                  </a:prstClr>
                </a:solidFill>
                <a:latin typeface="Calibri"/>
              </a:rPr>
              <a:pPr/>
              <a:t>7/25/18</a:t>
            </a:fld>
            <a:endParaRPr lang="en-US">
              <a:solidFill>
                <a:prstClr val="white">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white">
                  <a:tint val="75000"/>
                </a:prstClr>
              </a:solidFill>
              <a:latin typeface="Calibri"/>
            </a:endParaRPr>
          </a:p>
        </p:txBody>
      </p:sp>
      <p:sp>
        <p:nvSpPr>
          <p:cNvPr id="5" name="Slide Number Placeholder 4"/>
          <p:cNvSpPr>
            <a:spLocks noGrp="1"/>
          </p:cNvSpPr>
          <p:nvPr>
            <p:ph type="sldNum" sz="quarter" idx="12"/>
          </p:nvPr>
        </p:nvSpPr>
        <p:spPr/>
        <p:txBody>
          <a:bodyPr/>
          <a:lstStyle/>
          <a:p>
            <a:fld id="{43D0EC41-A3A2-4F53-AC48-57B3FCBBF125}"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12060042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81820-ED56-4E50-A7D3-2259A7C7B652}" type="datetimeFigureOut">
              <a:rPr lang="en-US" smtClean="0">
                <a:solidFill>
                  <a:prstClr val="white">
                    <a:tint val="75000"/>
                  </a:prstClr>
                </a:solidFill>
                <a:latin typeface="Calibri"/>
              </a:rPr>
              <a:pPr/>
              <a:t>7/25/18</a:t>
            </a:fld>
            <a:endParaRPr lang="en-US">
              <a:solidFill>
                <a:prstClr val="white">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white">
                  <a:tint val="75000"/>
                </a:prstClr>
              </a:solidFill>
              <a:latin typeface="Calibri"/>
            </a:endParaRPr>
          </a:p>
        </p:txBody>
      </p:sp>
      <p:sp>
        <p:nvSpPr>
          <p:cNvPr id="4" name="Slide Number Placeholder 3"/>
          <p:cNvSpPr>
            <a:spLocks noGrp="1"/>
          </p:cNvSpPr>
          <p:nvPr>
            <p:ph type="sldNum" sz="quarter" idx="12"/>
          </p:nvPr>
        </p:nvSpPr>
        <p:spPr/>
        <p:txBody>
          <a:bodyPr/>
          <a:lstStyle/>
          <a:p>
            <a:fld id="{43D0EC41-A3A2-4F53-AC48-57B3FCBBF125}"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30383216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52"/>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81820-ED56-4E50-A7D3-2259A7C7B652}" type="datetimeFigureOut">
              <a:rPr lang="en-US" smtClean="0">
                <a:solidFill>
                  <a:prstClr val="white">
                    <a:tint val="75000"/>
                  </a:prstClr>
                </a:solidFill>
                <a:latin typeface="Calibri"/>
              </a:rPr>
              <a:pPr/>
              <a:t>7/25/18</a:t>
            </a:fld>
            <a:endParaRPr lang="en-US">
              <a:solidFill>
                <a:prstClr val="white">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bri"/>
            </a:endParaRPr>
          </a:p>
        </p:txBody>
      </p:sp>
      <p:sp>
        <p:nvSpPr>
          <p:cNvPr id="7" name="Slide Number Placeholder 6"/>
          <p:cNvSpPr>
            <a:spLocks noGrp="1"/>
          </p:cNvSpPr>
          <p:nvPr>
            <p:ph type="sldNum" sz="quarter" idx="12"/>
          </p:nvPr>
        </p:nvSpPr>
        <p:spPr/>
        <p:txBody>
          <a:bodyPr/>
          <a:lstStyle/>
          <a:p>
            <a:fld id="{43D0EC41-A3A2-4F53-AC48-57B3FCBBF125}"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3121974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4BA2F6-A3BE-BA4E-824A-C41731210803}" type="datetimeFigureOut">
              <a:rPr lang="en-US" smtClean="0"/>
              <a:t>7/25/18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F6E0D-F6EA-E54B-95B3-7DB320662807}"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81820-ED56-4E50-A7D3-2259A7C7B652}" type="datetimeFigureOut">
              <a:rPr lang="en-US" smtClean="0">
                <a:solidFill>
                  <a:prstClr val="white">
                    <a:tint val="75000"/>
                  </a:prstClr>
                </a:solidFill>
                <a:latin typeface="Calibri"/>
              </a:rPr>
              <a:pPr/>
              <a:t>7/25/18</a:t>
            </a:fld>
            <a:endParaRPr lang="en-US">
              <a:solidFill>
                <a:prstClr val="white">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alibri"/>
            </a:endParaRPr>
          </a:p>
        </p:txBody>
      </p:sp>
      <p:sp>
        <p:nvSpPr>
          <p:cNvPr id="7" name="Slide Number Placeholder 6"/>
          <p:cNvSpPr>
            <a:spLocks noGrp="1"/>
          </p:cNvSpPr>
          <p:nvPr>
            <p:ph type="sldNum" sz="quarter" idx="12"/>
          </p:nvPr>
        </p:nvSpPr>
        <p:spPr/>
        <p:txBody>
          <a:bodyPr/>
          <a:lstStyle/>
          <a:p>
            <a:fld id="{43D0EC41-A3A2-4F53-AC48-57B3FCBBF125}"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17243715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81820-ED56-4E50-A7D3-2259A7C7B652}" type="datetimeFigureOut">
              <a:rPr lang="en-US" smtClean="0">
                <a:solidFill>
                  <a:prstClr val="white">
                    <a:tint val="75000"/>
                  </a:prstClr>
                </a:solidFill>
                <a:latin typeface="Calibri"/>
              </a:rPr>
              <a:pPr/>
              <a:t>7/25/18</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43D0EC41-A3A2-4F53-AC48-57B3FCBBF125}"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31597140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81820-ED56-4E50-A7D3-2259A7C7B652}" type="datetimeFigureOut">
              <a:rPr lang="en-US" smtClean="0">
                <a:solidFill>
                  <a:prstClr val="white">
                    <a:tint val="75000"/>
                  </a:prstClr>
                </a:solidFill>
                <a:latin typeface="Calibri"/>
              </a:rPr>
              <a:pPr/>
              <a:t>7/25/18</a:t>
            </a:fld>
            <a:endParaRPr lang="en-US">
              <a:solidFill>
                <a:prstClr val="white">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alibri"/>
            </a:endParaRPr>
          </a:p>
        </p:txBody>
      </p:sp>
      <p:sp>
        <p:nvSpPr>
          <p:cNvPr id="6" name="Slide Number Placeholder 5"/>
          <p:cNvSpPr>
            <a:spLocks noGrp="1"/>
          </p:cNvSpPr>
          <p:nvPr>
            <p:ph type="sldNum" sz="quarter" idx="12"/>
          </p:nvPr>
        </p:nvSpPr>
        <p:spPr/>
        <p:txBody>
          <a:bodyPr/>
          <a:lstStyle/>
          <a:p>
            <a:fld id="{43D0EC41-A3A2-4F53-AC48-57B3FCBBF125}" type="slidenum">
              <a:rPr lang="en-US" smtClean="0">
                <a:solidFill>
                  <a:prstClr val="white">
                    <a:tint val="75000"/>
                  </a:prstClr>
                </a:solidFill>
                <a:latin typeface="Calibri"/>
              </a:rPr>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254061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4BA2F6-A3BE-BA4E-824A-C41731210803}" type="datetimeFigureOut">
              <a:rPr lang="en-US" smtClean="0"/>
              <a:t>7/25/18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F6E0D-F6EA-E54B-95B3-7DB320662807}"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4BA2F6-A3BE-BA4E-824A-C41731210803}" type="datetimeFigureOut">
              <a:rPr lang="en-US" smtClean="0"/>
              <a:t>7/25/18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F6E0D-F6EA-E54B-95B3-7DB320662807}"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4BA2F6-A3BE-BA4E-824A-C41731210803}" type="datetimeFigureOut">
              <a:rPr lang="en-US" smtClean="0"/>
              <a:t>7/25/18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1F6E0D-F6EA-E54B-95B3-7DB320662807}"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4BA2F6-A3BE-BA4E-824A-C41731210803}" type="datetimeFigureOut">
              <a:rPr lang="en-US" smtClean="0"/>
              <a:t>7/25/18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1F6E0D-F6EA-E54B-95B3-7DB320662807}"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4BA2F6-A3BE-BA4E-824A-C41731210803}" type="datetimeFigureOut">
              <a:rPr lang="en-US" smtClean="0"/>
              <a:t>7/25/18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1F6E0D-F6EA-E54B-95B3-7DB320662807}"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4BA2F6-A3BE-BA4E-824A-C41731210803}" type="datetimeFigureOut">
              <a:rPr lang="en-US" smtClean="0"/>
              <a:t>7/25/18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F6E0D-F6EA-E54B-95B3-7DB320662807}"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4BA2F6-A3BE-BA4E-824A-C41731210803}" type="datetimeFigureOut">
              <a:rPr lang="en-US" smtClean="0"/>
              <a:t>7/25/18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F6E0D-F6EA-E54B-95B3-7DB320662807}"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BA2F6-A3BE-BA4E-824A-C41731210803}" type="datetimeFigureOut">
              <a:rPr lang="en-US" smtClean="0"/>
              <a:t>7/25/18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F6E0D-F6EA-E54B-95B3-7DB320662807}"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27A81820-ED56-4E50-A7D3-2259A7C7B652}" type="datetimeFigureOut">
              <a:rPr lang="en-US" smtClean="0">
                <a:solidFill>
                  <a:prstClr val="white">
                    <a:tint val="75000"/>
                  </a:prstClr>
                </a:solidFill>
                <a:latin typeface="Calibri"/>
              </a:rPr>
              <a:pPr defTabSz="914400"/>
              <a:t>7/25/18</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43D0EC41-A3A2-4F53-AC48-57B3FCBBF125}" type="slidenum">
              <a:rPr lang="en-US" smtClean="0">
                <a:solidFill>
                  <a:prstClr val="white">
                    <a:tint val="75000"/>
                  </a:prstClr>
                </a:solidFill>
                <a:latin typeface="Calibri"/>
              </a:rPr>
              <a:pPr defTabSz="914400"/>
              <a:t>‹#›</a:t>
            </a:fld>
            <a:endParaRPr lang="en-US">
              <a:solidFill>
                <a:prstClr val="white">
                  <a:tint val="75000"/>
                </a:prstClr>
              </a:solidFill>
              <a:latin typeface="Calibri"/>
            </a:endParaRPr>
          </a:p>
        </p:txBody>
      </p:sp>
    </p:spTree>
    <p:extLst>
      <p:ext uri="{BB962C8B-B14F-4D97-AF65-F5344CB8AC3E}">
        <p14:creationId xmlns:p14="http://schemas.microsoft.com/office/powerpoint/2010/main" val="413378527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276991"/>
            <a:ext cx="7772400" cy="2022234"/>
          </a:xfrm>
        </p:spPr>
        <p:txBody>
          <a:bodyPr>
            <a:noAutofit/>
          </a:bodyPr>
          <a:lstStyle/>
          <a:p>
            <a:r>
              <a:rPr lang="en-US" sz="7200" dirty="0" smtClean="0">
                <a:latin typeface="Apple Chancery"/>
                <a:cs typeface="Apple Chancery"/>
              </a:rPr>
              <a:t>If I had only one opportunity, </a:t>
            </a:r>
            <a:br>
              <a:rPr lang="en-US" sz="7200" dirty="0" smtClean="0">
                <a:latin typeface="Apple Chancery"/>
                <a:cs typeface="Apple Chancery"/>
              </a:rPr>
            </a:br>
            <a:r>
              <a:rPr lang="en-US" sz="7200" dirty="0" smtClean="0">
                <a:latin typeface="Apple Chancery"/>
                <a:cs typeface="Apple Chancery"/>
              </a:rPr>
              <a:t>what would I say to someone about Jesus. </a:t>
            </a:r>
            <a:endParaRPr lang="en-US" sz="7200" dirty="0">
              <a:latin typeface="Apple Chancery"/>
              <a:cs typeface="Apple Chancery"/>
            </a:endParaRPr>
          </a:p>
        </p:txBody>
      </p:sp>
    </p:spTree>
    <p:extLst>
      <p:ext uri="{BB962C8B-B14F-4D97-AF65-F5344CB8AC3E}">
        <p14:creationId xmlns:p14="http://schemas.microsoft.com/office/powerpoint/2010/main" val="3331276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11651" y="0"/>
            <a:ext cx="9355651" cy="2431143"/>
          </a:xfrm>
          <a:prstGeom prst="rect">
            <a:avLst/>
          </a:prstGeom>
        </p:spPr>
      </p:pic>
      <p:sp>
        <p:nvSpPr>
          <p:cNvPr id="2" name="Title 1"/>
          <p:cNvSpPr>
            <a:spLocks noGrp="1"/>
          </p:cNvSpPr>
          <p:nvPr>
            <p:ph type="title"/>
          </p:nvPr>
        </p:nvSpPr>
        <p:spPr>
          <a:xfrm>
            <a:off x="0" y="601209"/>
            <a:ext cx="9144000" cy="1143000"/>
          </a:xfrm>
        </p:spPr>
        <p:txBody>
          <a:bodyPr>
            <a:normAutofit/>
          </a:bodyPr>
          <a:lstStyle/>
          <a:p>
            <a:r>
              <a:rPr lang="en-US" sz="6600" dirty="0" smtClean="0">
                <a:solidFill>
                  <a:srgbClr val="000000"/>
                </a:solidFill>
                <a:latin typeface="Stencil"/>
                <a:cs typeface="Stencil"/>
              </a:rPr>
              <a:t>Warning #3</a:t>
            </a:r>
            <a:endParaRPr lang="en-US" sz="6600" dirty="0">
              <a:solidFill>
                <a:srgbClr val="000000"/>
              </a:solidFill>
              <a:latin typeface="Stencil"/>
              <a:cs typeface="Stencil"/>
            </a:endParaRPr>
          </a:p>
        </p:txBody>
      </p:sp>
      <p:sp>
        <p:nvSpPr>
          <p:cNvPr id="3" name="Content Placeholder 2"/>
          <p:cNvSpPr>
            <a:spLocks noGrp="1"/>
          </p:cNvSpPr>
          <p:nvPr>
            <p:ph idx="1"/>
          </p:nvPr>
        </p:nvSpPr>
        <p:spPr>
          <a:xfrm>
            <a:off x="457200" y="2431143"/>
            <a:ext cx="8229600" cy="3695020"/>
          </a:xfrm>
        </p:spPr>
        <p:txBody>
          <a:bodyPr/>
          <a:lstStyle/>
          <a:p>
            <a:pPr>
              <a:buFont typeface="Wingdings" charset="2"/>
              <a:buChar char="²"/>
            </a:pPr>
            <a:r>
              <a:rPr lang="en-US" dirty="0" smtClean="0"/>
              <a:t>Matthew 7:21-23</a:t>
            </a:r>
          </a:p>
          <a:p>
            <a:pPr>
              <a:buFont typeface="Wingdings" charset="2"/>
              <a:buChar char="²"/>
            </a:pPr>
            <a:r>
              <a:rPr lang="en-US" dirty="0" smtClean="0"/>
              <a:t>You can be self-deceived</a:t>
            </a:r>
          </a:p>
          <a:p>
            <a:pPr lvl="1">
              <a:buFont typeface="Wingdings" charset="2"/>
              <a:buChar char="²"/>
            </a:pPr>
            <a:r>
              <a:rPr lang="en-US" dirty="0" smtClean="0"/>
              <a:t>False claims?</a:t>
            </a:r>
          </a:p>
          <a:p>
            <a:pPr lvl="1">
              <a:buFont typeface="Wingdings" charset="2"/>
              <a:buChar char="²"/>
            </a:pPr>
            <a:r>
              <a:rPr lang="en-US" dirty="0" smtClean="0"/>
              <a:t>Religious people</a:t>
            </a:r>
          </a:p>
          <a:p>
            <a:pPr lvl="1">
              <a:buFont typeface="Wingdings" charset="2"/>
              <a:buChar char="²"/>
            </a:pPr>
            <a:r>
              <a:rPr lang="en-US" dirty="0" smtClean="0"/>
              <a:t>Man can “feel” saved and be told depart (Acts 23:1). </a:t>
            </a:r>
          </a:p>
          <a:p>
            <a:pPr lvl="1"/>
            <a:endParaRPr lang="en-US" dirty="0"/>
          </a:p>
        </p:txBody>
      </p:sp>
    </p:spTree>
    <p:extLst>
      <p:ext uri="{BB962C8B-B14F-4D97-AF65-F5344CB8AC3E}">
        <p14:creationId xmlns:p14="http://schemas.microsoft.com/office/powerpoint/2010/main" val="39892722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Roles/Responsibility in Evangelism:</a:t>
            </a:r>
            <a:endParaRPr lang="en-US" dirty="0"/>
          </a:p>
        </p:txBody>
      </p:sp>
      <p:sp>
        <p:nvSpPr>
          <p:cNvPr id="3" name="Content Placeholder 2"/>
          <p:cNvSpPr>
            <a:spLocks noGrp="1"/>
          </p:cNvSpPr>
          <p:nvPr>
            <p:ph idx="1"/>
          </p:nvPr>
        </p:nvSpPr>
        <p:spPr>
          <a:xfrm>
            <a:off x="457200" y="1600200"/>
            <a:ext cx="8229600" cy="4806244"/>
          </a:xfrm>
        </p:spPr>
        <p:txBody>
          <a:bodyPr>
            <a:normAutofit lnSpcReduction="10000"/>
          </a:bodyPr>
          <a:lstStyle/>
          <a:p>
            <a:r>
              <a:rPr lang="en-US" dirty="0" smtClean="0"/>
              <a:t>God </a:t>
            </a:r>
          </a:p>
          <a:p>
            <a:pPr lvl="1"/>
            <a:r>
              <a:rPr lang="en-US" dirty="0" smtClean="0"/>
              <a:t>The Gospel</a:t>
            </a:r>
          </a:p>
          <a:p>
            <a:pPr lvl="2"/>
            <a:r>
              <a:rPr lang="en-US" dirty="0" smtClean="0"/>
              <a:t>Rom. 1:16; the gospel is the power of God to salvation</a:t>
            </a:r>
          </a:p>
          <a:p>
            <a:pPr lvl="2"/>
            <a:r>
              <a:rPr lang="en-US" dirty="0"/>
              <a:t>Heb. 4:12- The word is living and </a:t>
            </a:r>
            <a:r>
              <a:rPr lang="en-US" dirty="0" smtClean="0"/>
              <a:t>active</a:t>
            </a:r>
          </a:p>
          <a:p>
            <a:pPr lvl="1"/>
            <a:r>
              <a:rPr lang="en-US" dirty="0" smtClean="0"/>
              <a:t>Promises</a:t>
            </a:r>
          </a:p>
          <a:p>
            <a:pPr lvl="2"/>
            <a:r>
              <a:rPr lang="en-US" dirty="0" smtClean="0"/>
              <a:t>Matt</a:t>
            </a:r>
            <a:r>
              <a:rPr lang="en-US" dirty="0"/>
              <a:t>. 7:7-12 “seek and you will find…</a:t>
            </a:r>
            <a:r>
              <a:rPr lang="en-US" dirty="0" smtClean="0"/>
              <a:t>”</a:t>
            </a:r>
          </a:p>
          <a:p>
            <a:pPr lvl="2"/>
            <a:r>
              <a:rPr lang="en-US" dirty="0" smtClean="0"/>
              <a:t>Matt</a:t>
            </a:r>
            <a:r>
              <a:rPr lang="en-US" dirty="0"/>
              <a:t>. 28:20 “and lo I will be with you</a:t>
            </a:r>
            <a:r>
              <a:rPr lang="en-US" dirty="0" smtClean="0"/>
              <a:t>”</a:t>
            </a:r>
          </a:p>
          <a:p>
            <a:pPr lvl="1"/>
            <a:r>
              <a:rPr lang="en-US" dirty="0" smtClean="0"/>
              <a:t>Providence</a:t>
            </a:r>
          </a:p>
          <a:p>
            <a:pPr lvl="2"/>
            <a:r>
              <a:rPr lang="en-US" dirty="0" smtClean="0"/>
              <a:t>Philip and Ethiopian Eunuch (Acts 8)</a:t>
            </a:r>
          </a:p>
          <a:p>
            <a:pPr lvl="2"/>
            <a:r>
              <a:rPr lang="en-US" dirty="0" err="1" smtClean="0"/>
              <a:t>Annanias</a:t>
            </a:r>
            <a:r>
              <a:rPr lang="en-US" dirty="0" smtClean="0"/>
              <a:t> and Saul (Acts 9)</a:t>
            </a:r>
          </a:p>
          <a:p>
            <a:pPr lvl="2"/>
            <a:r>
              <a:rPr lang="en-US" dirty="0" smtClean="0"/>
              <a:t>Peter and Cornelius (Acts 10)</a:t>
            </a:r>
          </a:p>
          <a:p>
            <a:endParaRPr lang="en-US" dirty="0"/>
          </a:p>
        </p:txBody>
      </p:sp>
    </p:spTree>
    <p:extLst>
      <p:ext uri="{BB962C8B-B14F-4D97-AF65-F5344CB8AC3E}">
        <p14:creationId xmlns:p14="http://schemas.microsoft.com/office/powerpoint/2010/main" val="3252338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Roles/Responsibility in Evangelism:</a:t>
            </a:r>
            <a:endParaRPr lang="en-US" dirty="0"/>
          </a:p>
        </p:txBody>
      </p:sp>
      <p:sp>
        <p:nvSpPr>
          <p:cNvPr id="3" name="Content Placeholder 2"/>
          <p:cNvSpPr>
            <a:spLocks noGrp="1"/>
          </p:cNvSpPr>
          <p:nvPr>
            <p:ph idx="1"/>
          </p:nvPr>
        </p:nvSpPr>
        <p:spPr>
          <a:xfrm>
            <a:off x="457200" y="1600200"/>
            <a:ext cx="8229600" cy="4806244"/>
          </a:xfrm>
        </p:spPr>
        <p:txBody>
          <a:bodyPr>
            <a:normAutofit/>
          </a:bodyPr>
          <a:lstStyle/>
          <a:p>
            <a:r>
              <a:rPr lang="en-US" dirty="0" smtClean="0"/>
              <a:t>God and Christ</a:t>
            </a:r>
          </a:p>
          <a:p>
            <a:r>
              <a:rPr lang="en-US" dirty="0" smtClean="0"/>
              <a:t>Evangelists/proclaimers</a:t>
            </a:r>
          </a:p>
          <a:p>
            <a:pPr lvl="1"/>
            <a:r>
              <a:rPr lang="en-US" dirty="0"/>
              <a:t>To plant, to water (1 Cor. 3:5-7</a:t>
            </a:r>
            <a:r>
              <a:rPr lang="en-US" dirty="0" smtClean="0"/>
              <a:t>)</a:t>
            </a:r>
          </a:p>
          <a:p>
            <a:pPr lvl="1"/>
            <a:r>
              <a:rPr lang="en-US" dirty="0" smtClean="0"/>
              <a:t>Teach sound doctrine and offer opportunities</a:t>
            </a:r>
          </a:p>
          <a:p>
            <a:pPr lvl="1"/>
            <a:r>
              <a:rPr lang="en-US" dirty="0" smtClean="0"/>
              <a:t>Do the Best we can </a:t>
            </a:r>
          </a:p>
          <a:p>
            <a:pPr lvl="1"/>
            <a:r>
              <a:rPr lang="en-US" dirty="0" smtClean="0"/>
              <a:t>Our goal is not: to baptize (1 Cor. 1:14)</a:t>
            </a:r>
            <a:endParaRPr lang="en-US" dirty="0"/>
          </a:p>
          <a:p>
            <a:pPr lvl="1"/>
            <a:endParaRPr lang="en-US" dirty="0" smtClean="0"/>
          </a:p>
          <a:p>
            <a:endParaRPr lang="en-US" dirty="0" smtClean="0"/>
          </a:p>
        </p:txBody>
      </p:sp>
    </p:spTree>
    <p:extLst>
      <p:ext uri="{BB962C8B-B14F-4D97-AF65-F5344CB8AC3E}">
        <p14:creationId xmlns:p14="http://schemas.microsoft.com/office/powerpoint/2010/main" val="20850803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Roles/Responsibility in Evangelism:</a:t>
            </a:r>
            <a:endParaRPr lang="en-US" dirty="0"/>
          </a:p>
        </p:txBody>
      </p:sp>
      <p:sp>
        <p:nvSpPr>
          <p:cNvPr id="3" name="Content Placeholder 2"/>
          <p:cNvSpPr>
            <a:spLocks noGrp="1"/>
          </p:cNvSpPr>
          <p:nvPr>
            <p:ph idx="1"/>
          </p:nvPr>
        </p:nvSpPr>
        <p:spPr>
          <a:xfrm>
            <a:off x="457200" y="1600200"/>
            <a:ext cx="8229600" cy="4806244"/>
          </a:xfrm>
        </p:spPr>
        <p:txBody>
          <a:bodyPr>
            <a:normAutofit/>
          </a:bodyPr>
          <a:lstStyle/>
          <a:p>
            <a:r>
              <a:rPr lang="en-US" dirty="0" smtClean="0"/>
              <a:t>God and Christ</a:t>
            </a:r>
          </a:p>
          <a:p>
            <a:r>
              <a:rPr lang="en-US" dirty="0" smtClean="0"/>
              <a:t>Evangelists/proclaimers</a:t>
            </a:r>
          </a:p>
          <a:p>
            <a:r>
              <a:rPr lang="en-US" dirty="0" smtClean="0"/>
              <a:t>The Recipient:</a:t>
            </a:r>
          </a:p>
          <a:p>
            <a:pPr lvl="1"/>
            <a:r>
              <a:rPr lang="en-US" dirty="0" smtClean="0"/>
              <a:t>Seek (Matt. 7:7-12)</a:t>
            </a:r>
          </a:p>
          <a:p>
            <a:pPr lvl="1"/>
            <a:r>
              <a:rPr lang="en-US" dirty="0" smtClean="0"/>
              <a:t>Receive and study (Acts 17:11)</a:t>
            </a:r>
          </a:p>
          <a:p>
            <a:pPr lvl="1"/>
            <a:r>
              <a:rPr lang="en-US" dirty="0" smtClean="0"/>
              <a:t>Obey (1 John 5:3)</a:t>
            </a:r>
          </a:p>
          <a:p>
            <a:pPr lvl="1"/>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41865782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Opportunity to talk of Jesus”</a:t>
            </a:r>
            <a:endParaRPr lang="en-US" dirty="0"/>
          </a:p>
        </p:txBody>
      </p:sp>
      <p:sp>
        <p:nvSpPr>
          <p:cNvPr id="3" name="Content Placeholder 2"/>
          <p:cNvSpPr>
            <a:spLocks noGrp="1"/>
          </p:cNvSpPr>
          <p:nvPr>
            <p:ph idx="1"/>
          </p:nvPr>
        </p:nvSpPr>
        <p:spPr>
          <a:xfrm>
            <a:off x="457200" y="1600200"/>
            <a:ext cx="8229600" cy="4806244"/>
          </a:xfrm>
        </p:spPr>
        <p:txBody>
          <a:bodyPr>
            <a:normAutofit fontScale="92500" lnSpcReduction="20000"/>
          </a:bodyPr>
          <a:lstStyle/>
          <a:p>
            <a:r>
              <a:rPr lang="en-US" dirty="0" smtClean="0"/>
              <a:t>Preach Jesus (Acts 8:35)</a:t>
            </a:r>
          </a:p>
          <a:p>
            <a:r>
              <a:rPr lang="en-US" dirty="0" smtClean="0"/>
              <a:t>Jesus’ death burial and resurrection (1 Cor.15:3-4) </a:t>
            </a:r>
          </a:p>
          <a:p>
            <a:r>
              <a:rPr lang="en-US" dirty="0" smtClean="0"/>
              <a:t>A variety of ways to offer the gospel:</a:t>
            </a:r>
          </a:p>
          <a:p>
            <a:pPr lvl="1"/>
            <a:r>
              <a:rPr lang="en-US" dirty="0" smtClean="0"/>
              <a:t>Acts 2 (Peter to Jews)</a:t>
            </a:r>
          </a:p>
          <a:p>
            <a:pPr lvl="1"/>
            <a:r>
              <a:rPr lang="en-US" dirty="0" smtClean="0"/>
              <a:t>Acts 17 (Paul to men at Athens)</a:t>
            </a:r>
          </a:p>
          <a:p>
            <a:r>
              <a:rPr lang="en-US" dirty="0" smtClean="0"/>
              <a:t>Approach will depend on the audience:</a:t>
            </a:r>
          </a:p>
          <a:p>
            <a:pPr lvl="1"/>
            <a:r>
              <a:rPr lang="en-US" dirty="0"/>
              <a:t>Gospel of Matthew (Jews)</a:t>
            </a:r>
          </a:p>
          <a:p>
            <a:pPr lvl="1"/>
            <a:r>
              <a:rPr lang="en-US" dirty="0"/>
              <a:t>Gospel of Mark (Romans)</a:t>
            </a:r>
          </a:p>
          <a:p>
            <a:pPr lvl="1"/>
            <a:r>
              <a:rPr lang="en-US" dirty="0"/>
              <a:t>Gospel of Luke (Gentiles/Greeks)</a:t>
            </a:r>
          </a:p>
          <a:p>
            <a:r>
              <a:rPr lang="en-US" dirty="0" smtClean="0"/>
              <a:t>Before talking, listen and observe</a:t>
            </a:r>
            <a:endParaRPr lang="en-US" dirty="0"/>
          </a:p>
          <a:p>
            <a:endParaRPr lang="en-US" dirty="0" smtClean="0"/>
          </a:p>
          <a:p>
            <a:pPr lvl="1"/>
            <a:endParaRPr lang="en-US" dirty="0"/>
          </a:p>
        </p:txBody>
      </p:sp>
    </p:spTree>
    <p:extLst>
      <p:ext uri="{BB962C8B-B14F-4D97-AF65-F5344CB8AC3E}">
        <p14:creationId xmlns:p14="http://schemas.microsoft.com/office/powerpoint/2010/main" val="13309802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85195" y="0"/>
            <a:ext cx="9329196" cy="6858000"/>
          </a:xfrm>
          <a:prstGeom prst="rect">
            <a:avLst/>
          </a:prstGeom>
        </p:spPr>
      </p:pic>
      <p:sp>
        <p:nvSpPr>
          <p:cNvPr id="3" name="Subtitle 2"/>
          <p:cNvSpPr>
            <a:spLocks noGrp="1"/>
          </p:cNvSpPr>
          <p:nvPr>
            <p:ph type="subTitle" idx="1"/>
          </p:nvPr>
        </p:nvSpPr>
        <p:spPr>
          <a:xfrm>
            <a:off x="1371600" y="4187977"/>
            <a:ext cx="6400800" cy="1752600"/>
          </a:xfrm>
        </p:spPr>
        <p:txBody>
          <a:bodyPr>
            <a:normAutofit/>
          </a:bodyPr>
          <a:lstStyle/>
          <a:p>
            <a:r>
              <a:rPr lang="en-US" sz="4800" dirty="0" smtClean="0">
                <a:solidFill>
                  <a:srgbClr val="000000"/>
                </a:solidFill>
                <a:latin typeface="Stencil"/>
                <a:cs typeface="Stencil"/>
              </a:rPr>
              <a:t>MATTHEW 7</a:t>
            </a:r>
            <a:endParaRPr lang="en-US" sz="4800" dirty="0">
              <a:solidFill>
                <a:srgbClr val="000000"/>
              </a:solidFill>
              <a:latin typeface="Stencil"/>
              <a:cs typeface="Stencil"/>
            </a:endParaRPr>
          </a:p>
        </p:txBody>
      </p:sp>
      <p:pic>
        <p:nvPicPr>
          <p:cNvPr id="10" name="Picture 9" descr="warni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69571"/>
            <a:ext cx="9144000" cy="3302000"/>
          </a:xfrm>
          <a:prstGeom prst="rect">
            <a:avLst/>
          </a:prstGeom>
        </p:spPr>
      </p:pic>
    </p:spTree>
    <p:extLst>
      <p:ext uri="{BB962C8B-B14F-4D97-AF65-F5344CB8AC3E}">
        <p14:creationId xmlns:p14="http://schemas.microsoft.com/office/powerpoint/2010/main" val="20900669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11651" y="0"/>
            <a:ext cx="9355651" cy="2431143"/>
          </a:xfrm>
          <a:prstGeom prst="rect">
            <a:avLst/>
          </a:prstGeom>
        </p:spPr>
      </p:pic>
      <p:sp>
        <p:nvSpPr>
          <p:cNvPr id="2" name="Title 1"/>
          <p:cNvSpPr>
            <a:spLocks noGrp="1"/>
          </p:cNvSpPr>
          <p:nvPr>
            <p:ph type="title"/>
          </p:nvPr>
        </p:nvSpPr>
        <p:spPr>
          <a:xfrm>
            <a:off x="0" y="601209"/>
            <a:ext cx="9144000" cy="1143000"/>
          </a:xfrm>
        </p:spPr>
        <p:txBody>
          <a:bodyPr>
            <a:normAutofit fontScale="90000"/>
          </a:bodyPr>
          <a:lstStyle/>
          <a:p>
            <a:r>
              <a:rPr lang="en-US" sz="6600" dirty="0" smtClean="0">
                <a:solidFill>
                  <a:srgbClr val="000000"/>
                </a:solidFill>
                <a:latin typeface="Stencil"/>
                <a:cs typeface="Stencil"/>
              </a:rPr>
              <a:t>Sermon on the mount</a:t>
            </a:r>
            <a:endParaRPr lang="en-US" sz="6600" dirty="0">
              <a:solidFill>
                <a:srgbClr val="000000"/>
              </a:solidFill>
              <a:latin typeface="Stencil"/>
              <a:cs typeface="Stencil"/>
            </a:endParaRPr>
          </a:p>
        </p:txBody>
      </p:sp>
      <p:sp>
        <p:nvSpPr>
          <p:cNvPr id="3" name="Content Placeholder 2"/>
          <p:cNvSpPr>
            <a:spLocks noGrp="1"/>
          </p:cNvSpPr>
          <p:nvPr>
            <p:ph idx="1"/>
          </p:nvPr>
        </p:nvSpPr>
        <p:spPr>
          <a:xfrm>
            <a:off x="457200" y="2431143"/>
            <a:ext cx="8229600" cy="3695020"/>
          </a:xfrm>
        </p:spPr>
        <p:txBody>
          <a:bodyPr>
            <a:normAutofit fontScale="92500" lnSpcReduction="20000"/>
          </a:bodyPr>
          <a:lstStyle/>
          <a:p>
            <a:pPr>
              <a:buFont typeface="Wingdings" charset="2"/>
              <a:buChar char="²"/>
            </a:pPr>
            <a:r>
              <a:rPr lang="en-US" dirty="0" smtClean="0"/>
              <a:t>One of the great sermons of Jesus</a:t>
            </a:r>
          </a:p>
          <a:p>
            <a:pPr>
              <a:buFont typeface="Wingdings" charset="2"/>
              <a:buChar char="²"/>
            </a:pPr>
            <a:r>
              <a:rPr lang="en-US" dirty="0" smtClean="0"/>
              <a:t>Jesus provides a foundation for his kingdom</a:t>
            </a:r>
          </a:p>
          <a:p>
            <a:pPr>
              <a:buFont typeface="Wingdings" charset="2"/>
              <a:buChar char="²"/>
            </a:pPr>
            <a:r>
              <a:rPr lang="en-US" dirty="0" smtClean="0"/>
              <a:t>Jesus provides qualities/characteristics of those who would be his disciples.</a:t>
            </a:r>
          </a:p>
          <a:p>
            <a:pPr>
              <a:buFont typeface="Wingdings" charset="2"/>
              <a:buChar char="²"/>
            </a:pPr>
            <a:r>
              <a:rPr lang="en-US" dirty="0"/>
              <a:t>Jesus will provide what is necessary to fulfill all of God’s law (Matt. 5:17)</a:t>
            </a:r>
          </a:p>
          <a:p>
            <a:pPr>
              <a:buFont typeface="Wingdings" charset="2"/>
              <a:buChar char="²"/>
            </a:pPr>
            <a:r>
              <a:rPr lang="en-US" dirty="0" smtClean="0"/>
              <a:t>Jesus will provide warning (Pharisees)</a:t>
            </a:r>
          </a:p>
          <a:p>
            <a:pPr>
              <a:buFont typeface="Wingdings" charset="2"/>
              <a:buChar char="²"/>
            </a:pPr>
            <a:r>
              <a:rPr lang="en-US" dirty="0" smtClean="0"/>
              <a:t>3 Final warnings</a:t>
            </a:r>
          </a:p>
        </p:txBody>
      </p:sp>
    </p:spTree>
    <p:extLst>
      <p:ext uri="{BB962C8B-B14F-4D97-AF65-F5344CB8AC3E}">
        <p14:creationId xmlns:p14="http://schemas.microsoft.com/office/powerpoint/2010/main" val="28523525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11651" y="0"/>
            <a:ext cx="9355651" cy="2431143"/>
          </a:xfrm>
          <a:prstGeom prst="rect">
            <a:avLst/>
          </a:prstGeom>
        </p:spPr>
      </p:pic>
      <p:sp>
        <p:nvSpPr>
          <p:cNvPr id="2" name="Title 1"/>
          <p:cNvSpPr>
            <a:spLocks noGrp="1"/>
          </p:cNvSpPr>
          <p:nvPr>
            <p:ph type="title"/>
          </p:nvPr>
        </p:nvSpPr>
        <p:spPr>
          <a:xfrm>
            <a:off x="0" y="601209"/>
            <a:ext cx="9144000" cy="1143000"/>
          </a:xfrm>
        </p:spPr>
        <p:txBody>
          <a:bodyPr>
            <a:normAutofit/>
          </a:bodyPr>
          <a:lstStyle/>
          <a:p>
            <a:r>
              <a:rPr lang="en-US" sz="6600" dirty="0" smtClean="0">
                <a:solidFill>
                  <a:srgbClr val="000000"/>
                </a:solidFill>
                <a:latin typeface="Stencil"/>
                <a:cs typeface="Stencil"/>
              </a:rPr>
              <a:t>Warning #1</a:t>
            </a:r>
            <a:endParaRPr lang="en-US" sz="6600" dirty="0">
              <a:solidFill>
                <a:srgbClr val="000000"/>
              </a:solidFill>
              <a:latin typeface="Stencil"/>
              <a:cs typeface="Stencil"/>
            </a:endParaRPr>
          </a:p>
        </p:txBody>
      </p:sp>
      <p:sp>
        <p:nvSpPr>
          <p:cNvPr id="3" name="Content Placeholder 2"/>
          <p:cNvSpPr>
            <a:spLocks noGrp="1"/>
          </p:cNvSpPr>
          <p:nvPr>
            <p:ph idx="1"/>
          </p:nvPr>
        </p:nvSpPr>
        <p:spPr>
          <a:xfrm>
            <a:off x="457200" y="2431143"/>
            <a:ext cx="8229600" cy="3695020"/>
          </a:xfrm>
        </p:spPr>
        <p:txBody>
          <a:bodyPr>
            <a:normAutofit fontScale="85000" lnSpcReduction="20000"/>
          </a:bodyPr>
          <a:lstStyle/>
          <a:p>
            <a:pPr>
              <a:buFont typeface="Wingdings" charset="2"/>
              <a:buChar char="²"/>
            </a:pPr>
            <a:r>
              <a:rPr lang="en-US" dirty="0" smtClean="0"/>
              <a:t>Matthew 7:13-14</a:t>
            </a:r>
          </a:p>
          <a:p>
            <a:pPr>
              <a:buFont typeface="Wingdings" charset="2"/>
              <a:buChar char="²"/>
            </a:pPr>
            <a:r>
              <a:rPr lang="en-US" dirty="0" smtClean="0"/>
              <a:t>There are only two ways: </a:t>
            </a:r>
          </a:p>
          <a:p>
            <a:pPr lvl="1">
              <a:buFont typeface="Wingdings" charset="2"/>
              <a:buChar char="²"/>
            </a:pPr>
            <a:r>
              <a:rPr lang="en-US" dirty="0" smtClean="0"/>
              <a:t>The way to life</a:t>
            </a:r>
          </a:p>
          <a:p>
            <a:pPr lvl="1">
              <a:buFont typeface="Wingdings" charset="2"/>
              <a:buChar char="²"/>
            </a:pPr>
            <a:r>
              <a:rPr lang="en-US" dirty="0" smtClean="0"/>
              <a:t>The way to destruction</a:t>
            </a:r>
          </a:p>
          <a:p>
            <a:pPr>
              <a:buFont typeface="Wingdings" charset="2"/>
              <a:buChar char="²"/>
            </a:pPr>
            <a:r>
              <a:rPr lang="en-US" dirty="0" smtClean="0"/>
              <a:t>Shocking concepts:</a:t>
            </a:r>
          </a:p>
          <a:p>
            <a:pPr lvl="1">
              <a:buFont typeface="Wingdings" charset="2"/>
              <a:buChar char="²"/>
            </a:pPr>
            <a:r>
              <a:rPr lang="en-US" dirty="0" smtClean="0"/>
              <a:t>Jesus talks </a:t>
            </a:r>
            <a:r>
              <a:rPr lang="en-US" smtClean="0"/>
              <a:t>about destruction</a:t>
            </a:r>
            <a:endParaRPr lang="en-US" dirty="0" smtClean="0"/>
          </a:p>
          <a:p>
            <a:pPr lvl="1">
              <a:buFont typeface="Wingdings" charset="2"/>
              <a:buChar char="²"/>
            </a:pPr>
            <a:r>
              <a:rPr lang="en-US" dirty="0" smtClean="0"/>
              <a:t>Most people are on the broad way.</a:t>
            </a:r>
          </a:p>
          <a:p>
            <a:pPr lvl="1">
              <a:buFont typeface="Wingdings" charset="2"/>
              <a:buChar char="²"/>
            </a:pPr>
            <a:r>
              <a:rPr lang="en-US" dirty="0" smtClean="0"/>
              <a:t>The way to life is “difficult”</a:t>
            </a:r>
          </a:p>
          <a:p>
            <a:pPr>
              <a:buFont typeface="Wingdings" charset="2"/>
              <a:buChar char="²"/>
            </a:pPr>
            <a:r>
              <a:rPr lang="en-US" dirty="0" smtClean="0"/>
              <a:t>It is hard but it is worth it!</a:t>
            </a:r>
            <a:endParaRPr lang="en-US" dirty="0"/>
          </a:p>
          <a:p>
            <a:pPr>
              <a:buFont typeface="Wingdings" charset="2"/>
              <a:buChar char="²"/>
            </a:pPr>
            <a:endParaRPr lang="en-US" dirty="0" smtClean="0"/>
          </a:p>
        </p:txBody>
      </p:sp>
    </p:spTree>
    <p:extLst>
      <p:ext uri="{BB962C8B-B14F-4D97-AF65-F5344CB8AC3E}">
        <p14:creationId xmlns:p14="http://schemas.microsoft.com/office/powerpoint/2010/main" val="32521035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11651" y="0"/>
            <a:ext cx="9355651" cy="2431143"/>
          </a:xfrm>
          <a:prstGeom prst="rect">
            <a:avLst/>
          </a:prstGeom>
        </p:spPr>
      </p:pic>
      <p:sp>
        <p:nvSpPr>
          <p:cNvPr id="2" name="Title 1"/>
          <p:cNvSpPr>
            <a:spLocks noGrp="1"/>
          </p:cNvSpPr>
          <p:nvPr>
            <p:ph type="title"/>
          </p:nvPr>
        </p:nvSpPr>
        <p:spPr>
          <a:xfrm>
            <a:off x="0" y="601209"/>
            <a:ext cx="9144000" cy="1143000"/>
          </a:xfrm>
        </p:spPr>
        <p:txBody>
          <a:bodyPr>
            <a:normAutofit/>
          </a:bodyPr>
          <a:lstStyle/>
          <a:p>
            <a:r>
              <a:rPr lang="en-US" sz="6600" dirty="0" smtClean="0">
                <a:solidFill>
                  <a:srgbClr val="000000"/>
                </a:solidFill>
                <a:latin typeface="Stencil"/>
                <a:cs typeface="Stencil"/>
              </a:rPr>
              <a:t>Warning #2</a:t>
            </a:r>
            <a:endParaRPr lang="en-US" sz="6600" dirty="0">
              <a:solidFill>
                <a:srgbClr val="000000"/>
              </a:solidFill>
              <a:latin typeface="Stencil"/>
              <a:cs typeface="Stencil"/>
            </a:endParaRPr>
          </a:p>
        </p:txBody>
      </p:sp>
      <p:sp>
        <p:nvSpPr>
          <p:cNvPr id="3" name="Content Placeholder 2"/>
          <p:cNvSpPr>
            <a:spLocks noGrp="1"/>
          </p:cNvSpPr>
          <p:nvPr>
            <p:ph idx="1"/>
          </p:nvPr>
        </p:nvSpPr>
        <p:spPr>
          <a:xfrm>
            <a:off x="457200" y="2431143"/>
            <a:ext cx="8229600" cy="3695020"/>
          </a:xfrm>
        </p:spPr>
        <p:txBody>
          <a:bodyPr>
            <a:normAutofit fontScale="85000" lnSpcReduction="20000"/>
          </a:bodyPr>
          <a:lstStyle/>
          <a:p>
            <a:pPr>
              <a:buFont typeface="Wingdings" charset="2"/>
              <a:buChar char="²"/>
            </a:pPr>
            <a:r>
              <a:rPr lang="en-US" dirty="0" smtClean="0"/>
              <a:t>Matthew 7:15-20</a:t>
            </a:r>
          </a:p>
          <a:p>
            <a:pPr>
              <a:buFont typeface="Wingdings" charset="2"/>
              <a:buChar char="²"/>
            </a:pPr>
            <a:r>
              <a:rPr lang="en-US" dirty="0" smtClean="0"/>
              <a:t>You can be deceived by others!</a:t>
            </a:r>
          </a:p>
          <a:p>
            <a:pPr>
              <a:buFont typeface="Wingdings" charset="2"/>
              <a:buChar char="²"/>
            </a:pPr>
            <a:r>
              <a:rPr lang="en-US" dirty="0" smtClean="0"/>
              <a:t>Wolves in sheep’s clothing</a:t>
            </a:r>
          </a:p>
          <a:p>
            <a:pPr>
              <a:buFont typeface="Wingdings" charset="2"/>
              <a:buChar char="²"/>
            </a:pPr>
            <a:r>
              <a:rPr lang="en-US" dirty="0" smtClean="0"/>
              <a:t>“You will know them by their fruits”</a:t>
            </a:r>
          </a:p>
          <a:p>
            <a:pPr lvl="1">
              <a:buFont typeface="Wingdings" charset="2"/>
              <a:buChar char="²"/>
            </a:pPr>
            <a:r>
              <a:rPr lang="en-US" dirty="0"/>
              <a:t>What they do </a:t>
            </a:r>
            <a:r>
              <a:rPr lang="en-US" dirty="0" smtClean="0"/>
              <a:t>(actions</a:t>
            </a:r>
            <a:r>
              <a:rPr lang="en-US" dirty="0"/>
              <a:t>)</a:t>
            </a:r>
          </a:p>
          <a:p>
            <a:pPr lvl="1">
              <a:buFont typeface="Wingdings" charset="2"/>
              <a:buChar char="²"/>
            </a:pPr>
            <a:r>
              <a:rPr lang="en-US" dirty="0"/>
              <a:t>What they say (teach)</a:t>
            </a:r>
          </a:p>
          <a:p>
            <a:pPr>
              <a:buFont typeface="Wingdings" charset="2"/>
              <a:buChar char="²"/>
            </a:pPr>
            <a:r>
              <a:rPr lang="en-US" dirty="0" smtClean="0"/>
              <a:t>Everything must be tested by the word</a:t>
            </a:r>
          </a:p>
          <a:p>
            <a:pPr lvl="1">
              <a:buFont typeface="Wingdings" charset="2"/>
              <a:buChar char="²"/>
            </a:pPr>
            <a:r>
              <a:rPr lang="en-US" dirty="0" smtClean="0"/>
              <a:t>John 12:48</a:t>
            </a:r>
          </a:p>
          <a:p>
            <a:pPr lvl="1">
              <a:buFont typeface="Wingdings" charset="2"/>
              <a:buChar char="²"/>
            </a:pPr>
            <a:r>
              <a:rPr lang="en-US" dirty="0" smtClean="0"/>
              <a:t>2 Tim. 3:16-17</a:t>
            </a:r>
          </a:p>
          <a:p>
            <a:pPr lvl="1"/>
            <a:endParaRPr lang="en-US" dirty="0" smtClean="0"/>
          </a:p>
        </p:txBody>
      </p:sp>
    </p:spTree>
    <p:extLst>
      <p:ext uri="{BB962C8B-B14F-4D97-AF65-F5344CB8AC3E}">
        <p14:creationId xmlns:p14="http://schemas.microsoft.com/office/powerpoint/2010/main" val="28178511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500"/>
                                        <p:tgtEl>
                                          <p:spTgt spid="3">
                                            <p:txEl>
                                              <p:pRg st="6" end="6"/>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linds(horizontal)">
                                      <p:cBhvr>
                                        <p:cTn id="36" dur="500"/>
                                        <p:tgtEl>
                                          <p:spTgt spid="3">
                                            <p:txEl>
                                              <p:pRg st="7" end="7"/>
                                            </p:tx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linds(horizontal)">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9147</TotalTime>
  <Words>2026</Words>
  <Application>Microsoft Macintosh PowerPoint</Application>
  <PresentationFormat>On-screen Show (4:3)</PresentationFormat>
  <Paragraphs>162</Paragraphs>
  <Slides>10</Slides>
  <Notes>8</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Black</vt:lpstr>
      <vt:lpstr>1_Office Theme</vt:lpstr>
      <vt:lpstr>If I had only one opportunity,  what would I say to someone about Jesus. </vt:lpstr>
      <vt:lpstr>Roles/Responsibility in Evangelism:</vt:lpstr>
      <vt:lpstr>Roles/Responsibility in Evangelism:</vt:lpstr>
      <vt:lpstr>Roles/Responsibility in Evangelism:</vt:lpstr>
      <vt:lpstr>“One Opportunity to talk of Jesus”</vt:lpstr>
      <vt:lpstr>PowerPoint Presentation</vt:lpstr>
      <vt:lpstr>Sermon on the mount</vt:lpstr>
      <vt:lpstr>Warning #1</vt:lpstr>
      <vt:lpstr>Warning #2</vt:lpstr>
      <vt:lpstr>Warning #3</vt:lpstr>
    </vt:vector>
  </TitlesOfParts>
  <Company>160TH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Orf</dc:creator>
  <cp:lastModifiedBy>Brian Orf</cp:lastModifiedBy>
  <cp:revision>39</cp:revision>
  <cp:lastPrinted>2016-04-22T18:34:11Z</cp:lastPrinted>
  <dcterms:created xsi:type="dcterms:W3CDTF">2016-03-12T19:33:40Z</dcterms:created>
  <dcterms:modified xsi:type="dcterms:W3CDTF">2018-07-25T19:29:31Z</dcterms:modified>
</cp:coreProperties>
</file>